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4"/>
  </p:notesMasterIdLst>
  <p:sldIdLst>
    <p:sldId id="256" r:id="rId2"/>
    <p:sldId id="257" r:id="rId3"/>
  </p:sldIdLst>
  <p:sldSz cx="42803763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ntonio Rehwinkel" initials="AR" lastIdx="1" clrIdx="0">
    <p:extLst>
      <p:ext uri="{19B8F6BF-5375-455C-9EA6-DF929625EA0E}">
        <p15:presenceInfo xmlns:p15="http://schemas.microsoft.com/office/powerpoint/2012/main" userId="Antonio Rehwinke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25" d="100"/>
          <a:sy n="25" d="100"/>
        </p:scale>
        <p:origin x="192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commentAuthors" Target="commentAuthors.xml"/><Relationship Id="rId4" Type="http://schemas.openxmlformats.org/officeDocument/2006/relationships/notesMaster" Target="notesMasters/notesMaster1.xml"/><Relationship Id="rId9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1-10-16T22:09:10.628" idx="1">
    <p:pos x="15765" y="4079"/>
    <p:text/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jpeg>
</file>

<file path=ppt/media/image2.jpg>
</file>

<file path=ppt/media/image3.jpeg>
</file>

<file path=ppt/media/image4.png>
</file>

<file path=ppt/media/image5.jpe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44DB9B-BC35-43FD-8483-6C9283CE93A9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143000"/>
            <a:ext cx="4362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513BDF-E270-40F2-8E33-3EC5E8A4D3D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9155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2451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723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619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5406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5083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836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1499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9865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7149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1054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646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84DE2-9540-4FD0-A121-28101D03E8F5}" type="datetimeFigureOut">
              <a:rPr lang="en-GB" smtClean="0"/>
              <a:t>17/10/2021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617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6" Type="http://schemas.openxmlformats.org/officeDocument/2006/relationships/comments" Target="../comments/comment1.xml"/><Relationship Id="rId5" Type="http://schemas.openxmlformats.org/officeDocument/2006/relationships/image" Target="../media/image8.JP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E9A184-B205-4703-BF23-052AAD5D9A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1493" y="958752"/>
            <a:ext cx="26702107" cy="3095721"/>
          </a:xfrm>
        </p:spPr>
        <p:txBody>
          <a:bodyPr>
            <a:normAutofit fontScale="90000"/>
          </a:bodyPr>
          <a:lstStyle/>
          <a:p>
            <a:r>
              <a:rPr lang="en-GB" dirty="0"/>
              <a:t>TNT in der See I</a:t>
            </a:r>
          </a:p>
        </p:txBody>
      </p:sp>
      <p:pic>
        <p:nvPicPr>
          <p:cNvPr id="9" name="Grafik 8" descr="Ein Bild, das Wasser, draußen, Person, Boot enthält.&#10;&#10;Automatisch generierte Beschreibung">
            <a:extLst>
              <a:ext uri="{FF2B5EF4-FFF2-40B4-BE49-F238E27FC236}">
                <a16:creationId xmlns:a16="http://schemas.microsoft.com/office/drawing/2014/main" id="{501BC26B-7E7C-469D-B4C9-7043183AFB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47" t="10455" r="14733" b="-100"/>
          <a:stretch/>
        </p:blipFill>
        <p:spPr>
          <a:xfrm>
            <a:off x="28868209" y="10961606"/>
            <a:ext cx="12627806" cy="8352000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ADA5F397-5B2D-4B8C-B6E1-AF38DA7113EA}"/>
              </a:ext>
            </a:extLst>
          </p:cNvPr>
          <p:cNvSpPr txBox="1"/>
          <p:nvPr/>
        </p:nvSpPr>
        <p:spPr>
          <a:xfrm>
            <a:off x="1664230" y="5929745"/>
            <a:ext cx="11108318" cy="155734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6000" b="1" dirty="0">
                <a:solidFill>
                  <a:schemeClr val="tx1"/>
                </a:solidFill>
                <a:latin typeface="+mj-lt"/>
                <a:cs typeface="Times New Roman" panose="02020603050405020304" pitchFamily="18" charset="0"/>
              </a:rPr>
              <a:t>Stand der Dinge</a:t>
            </a:r>
          </a:p>
          <a:p>
            <a:endParaRPr lang="en-GB" sz="1000" b="1" dirty="0">
              <a:solidFill>
                <a:schemeClr val="tx1"/>
              </a:solidFill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Munition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liegt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seit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Jahrzehnten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Meer,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während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Kriegshandlungen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als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Blindgänger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gesunken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anschließend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Wasser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entsorgt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Obwohl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diese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nicht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selbst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explodiert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stellt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doch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durch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ihre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Zusammensetzung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n-GB" sz="44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Abbauprodukte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Geschosse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stehen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erdacht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rebserregend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sein.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am Strand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ablagerndes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Phosphor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kaum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von Bernstein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unterscheiden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entzündet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jedoch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Luftkontakt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selbst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GB" sz="44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Das 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Mikro</a:t>
            </a:r>
            <a:r>
              <a:rPr lang="en-GB" sz="4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Makro Mint-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Programm</a:t>
            </a:r>
            <a:r>
              <a:rPr lang="en-GB" sz="4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der Baden-Württemberg-Stiftung und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Meeres-wettbewerb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Deutschen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Meeresstiftung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ermöglichte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vorzunehmen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um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konkrete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Insel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Vilm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prüfen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8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Grafik 23" descr="Ein Bild, das schmutzig, Meeresgrund enthält.&#10;&#10;Automatisch generierte Beschreibung">
            <a:extLst>
              <a:ext uri="{FF2B5EF4-FFF2-40B4-BE49-F238E27FC236}">
                <a16:creationId xmlns:a16="http://schemas.microsoft.com/office/drawing/2014/main" id="{3ACFA856-F4E3-40BB-8560-EDCB462BE36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179"/>
          <a:stretch/>
        </p:blipFill>
        <p:spPr>
          <a:xfrm>
            <a:off x="14503192" y="5929745"/>
            <a:ext cx="11815007" cy="6083999"/>
          </a:xfrm>
          <a:prstGeom prst="rect">
            <a:avLst/>
          </a:prstGeom>
        </p:spPr>
      </p:pic>
      <p:sp>
        <p:nvSpPr>
          <p:cNvPr id="25" name="Textfeld 24">
            <a:extLst>
              <a:ext uri="{FF2B5EF4-FFF2-40B4-BE49-F238E27FC236}">
                <a16:creationId xmlns:a16="http://schemas.microsoft.com/office/drawing/2014/main" id="{2DE484C0-1F01-4DEA-84A5-9588855AC8B4}"/>
              </a:ext>
            </a:extLst>
          </p:cNvPr>
          <p:cNvSpPr txBox="1"/>
          <p:nvPr/>
        </p:nvSpPr>
        <p:spPr>
          <a:xfrm>
            <a:off x="14770872" y="13214823"/>
            <a:ext cx="11815007" cy="6494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err="1">
                <a:latin typeface="+mj-lt"/>
                <a:cs typeface="Times New Roman" panose="02020603050405020304" pitchFamily="18" charset="0"/>
              </a:rPr>
              <a:t>Forschungsfrage</a:t>
            </a:r>
            <a:endParaRPr lang="en-GB" sz="5400" b="1">
              <a:latin typeface="+mj-lt"/>
              <a:cs typeface="Times New Roman" panose="02020603050405020304" pitchFamily="18" charset="0"/>
            </a:endParaRPr>
          </a:p>
          <a:p>
            <a:endParaRPr lang="en-GB" sz="1000" b="1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Hintergrund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sind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historische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Berichte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, die das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Sinken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zweier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Schuten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dem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Zweiten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Weltkrieg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Naturschutzgebietes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Vilm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beschreiben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sollen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Granaten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Bomben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beladen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gewesen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sein. </a:t>
            </a:r>
          </a:p>
          <a:p>
            <a:pPr algn="just"/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Ziel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Forschung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war es, die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mutmaßliche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Unglücksstelle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kartieren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und die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Schadstoffwerte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3D56571-4238-40C7-8D37-25657AD4AE32}"/>
              </a:ext>
            </a:extLst>
          </p:cNvPr>
          <p:cNvSpPr txBox="1"/>
          <p:nvPr/>
        </p:nvSpPr>
        <p:spPr>
          <a:xfrm>
            <a:off x="28868211" y="5742794"/>
            <a:ext cx="12627807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Vorgehensweise</a:t>
            </a:r>
            <a:r>
              <a:rPr lang="en-GB" sz="5400" b="1" dirty="0">
                <a:latin typeface="+mj-lt"/>
                <a:cs typeface="Times New Roman" panose="02020603050405020304" pitchFamily="18" charset="0"/>
              </a:rPr>
              <a:t> und Helfer</a:t>
            </a:r>
          </a:p>
          <a:p>
            <a:pPr algn="just"/>
            <a:endParaRPr lang="en-GB" sz="10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Bei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Aufgaben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Geomar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Institut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Ozeanforschung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Kiel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Seite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Mithilfe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ihres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Multibeams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verdächtigen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Gegenständen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gesucht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um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unserem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ROV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Augenschein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nehmen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Alles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möglichst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ohne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30" name="Grafik 29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BED3B823-8E47-4F49-97A7-0413A536B1F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793" b="96"/>
          <a:stretch/>
        </p:blipFill>
        <p:spPr>
          <a:xfrm>
            <a:off x="1814264" y="21226240"/>
            <a:ext cx="10958284" cy="6840000"/>
          </a:xfrm>
          <a:prstGeom prst="rect">
            <a:avLst/>
          </a:prstGeom>
        </p:spPr>
      </p:pic>
      <p:sp>
        <p:nvSpPr>
          <p:cNvPr id="36" name="Textfeld 35">
            <a:extLst>
              <a:ext uri="{FF2B5EF4-FFF2-40B4-BE49-F238E27FC236}">
                <a16:creationId xmlns:a16="http://schemas.microsoft.com/office/drawing/2014/main" id="{67B2C21E-E348-4683-9B5E-95CAAF23A3D4}"/>
              </a:ext>
            </a:extLst>
          </p:cNvPr>
          <p:cNvSpPr txBox="1"/>
          <p:nvPr/>
        </p:nvSpPr>
        <p:spPr>
          <a:xfrm>
            <a:off x="10766485" y="3959225"/>
            <a:ext cx="1928842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err="1"/>
              <a:t>Forschung</a:t>
            </a:r>
            <a:r>
              <a:rPr lang="en-GB" sz="4400"/>
              <a:t> von Martin </a:t>
            </a:r>
            <a:r>
              <a:rPr lang="en-GB" sz="4400" err="1"/>
              <a:t>Eitel</a:t>
            </a:r>
            <a:r>
              <a:rPr lang="en-GB" sz="4400"/>
              <a:t>, Alex </a:t>
            </a:r>
            <a:r>
              <a:rPr lang="en-GB" sz="4400" err="1"/>
              <a:t>Komyakov</a:t>
            </a:r>
            <a:r>
              <a:rPr lang="en-GB" sz="4400"/>
              <a:t>, Luisa </a:t>
            </a:r>
            <a:r>
              <a:rPr lang="en-GB" sz="4400" err="1"/>
              <a:t>Sauerbray</a:t>
            </a:r>
            <a:r>
              <a:rPr lang="en-GB" sz="4400"/>
              <a:t> und Antonio Rehwinkel</a:t>
            </a:r>
          </a:p>
        </p:txBody>
      </p:sp>
      <p:sp>
        <p:nvSpPr>
          <p:cNvPr id="37" name="Textfeld 36">
            <a:extLst>
              <a:ext uri="{FF2B5EF4-FFF2-40B4-BE49-F238E27FC236}">
                <a16:creationId xmlns:a16="http://schemas.microsoft.com/office/drawing/2014/main" id="{77690384-4FC5-4E63-B554-6B91733CA838}"/>
              </a:ext>
            </a:extLst>
          </p:cNvPr>
          <p:cNvSpPr txBox="1"/>
          <p:nvPr/>
        </p:nvSpPr>
        <p:spPr>
          <a:xfrm>
            <a:off x="28868206" y="20662594"/>
            <a:ext cx="12627807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Wasser- und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Sedimentproben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regelmäßig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gesamten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Untersuchungsgebiet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genommen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hierbei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kam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ROV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einer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Entnahme-Schaufel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Wasserentnahme-Röhre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Multiparametersonde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zum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Einsatz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pPr algn="just"/>
            <a:endParaRPr lang="en-GB" sz="44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/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Wasserproben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anschließend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einem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Ionenaustauschchromatographen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auf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Verbindungen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 (STVs) </a:t>
            </a:r>
            <a:r>
              <a:rPr lang="en-GB" sz="440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untersucht</a:t>
            </a:r>
            <a:r>
              <a:rPr lang="en-GB" sz="44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n-GB" sz="4400"/>
          </a:p>
        </p:txBody>
      </p:sp>
      <p:pic>
        <p:nvPicPr>
          <p:cNvPr id="39" name="Grafik 38" descr="Ein Bild, das Karte enthält.&#10;&#10;Automatisch generierte Beschreibung">
            <a:extLst>
              <a:ext uri="{FF2B5EF4-FFF2-40B4-BE49-F238E27FC236}">
                <a16:creationId xmlns:a16="http://schemas.microsoft.com/office/drawing/2014/main" id="{D5129CFC-07F5-4183-AD6C-90F8E1E3C54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7974" y="20120945"/>
            <a:ext cx="11947905" cy="8449046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F16E9CA5-43D9-0545-9C88-46C0ADDD59EB}"/>
              </a:ext>
            </a:extLst>
          </p:cNvPr>
          <p:cNvSpPr txBox="1"/>
          <p:nvPr/>
        </p:nvSpPr>
        <p:spPr>
          <a:xfrm>
            <a:off x="3962400" y="28374826"/>
            <a:ext cx="580787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/>
              <a:t>Sedimentprobenentnahme</a:t>
            </a:r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950DCF4D-D89A-334C-A854-23B0E57F32CC}"/>
              </a:ext>
            </a:extLst>
          </p:cNvPr>
          <p:cNvSpPr txBox="1"/>
          <p:nvPr/>
        </p:nvSpPr>
        <p:spPr>
          <a:xfrm>
            <a:off x="15607957" y="12287047"/>
            <a:ext cx="104248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/>
              <a:t>Beispiel eines Munitionsfeldes in der Kieler Bucht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2BB9D37D-BF84-9D40-80AB-34F4F17367B1}"/>
              </a:ext>
            </a:extLst>
          </p:cNvPr>
          <p:cNvSpPr txBox="1"/>
          <p:nvPr/>
        </p:nvSpPr>
        <p:spPr>
          <a:xfrm>
            <a:off x="15035564" y="28733630"/>
            <a:ext cx="1141299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/>
              <a:t>GPS-Track der Kartierungsfahrt mit Probenentnahmen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47FB4605-7BA8-7348-BCFB-5532BE6CB54B}"/>
              </a:ext>
            </a:extLst>
          </p:cNvPr>
          <p:cNvSpPr txBox="1"/>
          <p:nvPr/>
        </p:nvSpPr>
        <p:spPr>
          <a:xfrm>
            <a:off x="32626026" y="19562037"/>
            <a:ext cx="51121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/>
              <a:t>ROV vor der Wasserung</a:t>
            </a:r>
          </a:p>
        </p:txBody>
      </p:sp>
    </p:spTree>
    <p:extLst>
      <p:ext uri="{BB962C8B-B14F-4D97-AF65-F5344CB8AC3E}">
        <p14:creationId xmlns:p14="http://schemas.microsoft.com/office/powerpoint/2010/main" val="22768506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feld 1">
            <a:extLst>
              <a:ext uri="{FF2B5EF4-FFF2-40B4-BE49-F238E27FC236}">
                <a16:creationId xmlns:a16="http://schemas.microsoft.com/office/drawing/2014/main" id="{F2C1451D-C2C3-4187-BA92-7D009AF6E63D}"/>
              </a:ext>
            </a:extLst>
          </p:cNvPr>
          <p:cNvSpPr txBox="1"/>
          <p:nvPr/>
        </p:nvSpPr>
        <p:spPr>
          <a:xfrm>
            <a:off x="702741" y="5025879"/>
            <a:ext cx="13534015" cy="47397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5400" b="1" dirty="0">
                <a:latin typeface="+mj-lt"/>
                <a:cs typeface="Times New Roman" panose="02020603050405020304" pitchFamily="18" charset="0"/>
              </a:rPr>
              <a:t>Ergebnisse</a:t>
            </a:r>
          </a:p>
          <a:p>
            <a:endParaRPr lang="en-GB" sz="24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den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entnommenen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Verbindunden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nachgewiesen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warden. Auch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zeigten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während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Kartierung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Fragmente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Munition. </a:t>
            </a:r>
          </a:p>
          <a:p>
            <a:endParaRPr lang="en-GB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Grafik 2" descr="Ein Bild, das Person, drinnen, Wand, Küche enthält.&#10;&#10;Automatisch generierte Beschreibung">
            <a:extLst>
              <a:ext uri="{FF2B5EF4-FFF2-40B4-BE49-F238E27FC236}">
                <a16:creationId xmlns:a16="http://schemas.microsoft.com/office/drawing/2014/main" id="{1F9B5C9E-CAE3-45B2-B3E4-8C20074DE9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117" b="-25822"/>
          <a:stretch/>
        </p:blipFill>
        <p:spPr>
          <a:xfrm>
            <a:off x="28305760" y="14290796"/>
            <a:ext cx="13127035" cy="16305531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91AEC316-C480-4CF2-915D-756F127F41CD}"/>
              </a:ext>
            </a:extLst>
          </p:cNvPr>
          <p:cNvSpPr txBox="1"/>
          <p:nvPr/>
        </p:nvSpPr>
        <p:spPr>
          <a:xfrm>
            <a:off x="14724332" y="17209430"/>
            <a:ext cx="12354575" cy="88947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sz="5400" b="1" dirty="0">
              <a:latin typeface="+mj-lt"/>
              <a:cs typeface="Times New Roman" panose="02020603050405020304" pitchFamily="18" charset="0"/>
            </a:endParaRPr>
          </a:p>
          <a:p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Diskussion</a:t>
            </a:r>
            <a:r>
              <a:rPr lang="en-GB" sz="5400" b="1" dirty="0">
                <a:latin typeface="+mj-lt"/>
                <a:cs typeface="Times New Roman" panose="02020603050405020304" pitchFamily="18" charset="0"/>
              </a:rPr>
              <a:t> der </a:t>
            </a:r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Ergebnisse</a:t>
            </a:r>
            <a:endParaRPr lang="en-GB" sz="5400" b="1" dirty="0">
              <a:latin typeface="+mj-lt"/>
              <a:cs typeface="Times New Roman" panose="02020603050405020304" pitchFamily="18" charset="0"/>
            </a:endParaRPr>
          </a:p>
          <a:p>
            <a:endParaRPr lang="en-GB" sz="24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STVs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nachgewiesen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gute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Nachricht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Wasserqualität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rund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um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wenn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Ergebnis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etwas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überraschend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war.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Entweder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alle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Fragmente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Unglücks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wieder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geborgen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von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gefilterte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Biomasse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hat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Stoffe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vollständig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aufgenommen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Resultat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Analyse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Sedimentproben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weiteres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Forschungsprojekt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welches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Pflanzen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Fokus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nimmt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könnte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Aufschluss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F3935595-3659-4CB6-93C0-BFDECC655B5F}"/>
              </a:ext>
            </a:extLst>
          </p:cNvPr>
          <p:cNvSpPr txBox="1">
            <a:spLocks/>
          </p:cNvSpPr>
          <p:nvPr/>
        </p:nvSpPr>
        <p:spPr>
          <a:xfrm>
            <a:off x="11606539" y="455733"/>
            <a:ext cx="25397982" cy="3032989"/>
          </a:xfrm>
          <a:prstGeom prst="rect">
            <a:avLst/>
          </a:prstGeom>
        </p:spPr>
        <p:txBody>
          <a:bodyPr>
            <a:noAutofit/>
          </a:bodyPr>
          <a:lstStyle>
            <a:lvl1pPr algn="l" defTabSz="403671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9424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23800" dirty="0"/>
              <a:t>TNT in der See II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353F3AC-3180-4342-B8CB-85C95CA131DA}"/>
              </a:ext>
            </a:extLst>
          </p:cNvPr>
          <p:cNvSpPr txBox="1"/>
          <p:nvPr/>
        </p:nvSpPr>
        <p:spPr>
          <a:xfrm>
            <a:off x="11138403" y="3574056"/>
            <a:ext cx="218573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400" dirty="0"/>
              <a:t>Ein </a:t>
            </a:r>
            <a:r>
              <a:rPr lang="en-GB" sz="4400" dirty="0" err="1"/>
              <a:t>Forschungsprojekt</a:t>
            </a:r>
            <a:r>
              <a:rPr lang="en-GB" sz="4400" dirty="0"/>
              <a:t> von Martin </a:t>
            </a:r>
            <a:r>
              <a:rPr lang="en-GB" sz="4400" dirty="0" err="1"/>
              <a:t>Eitel</a:t>
            </a:r>
            <a:r>
              <a:rPr lang="en-GB" sz="4400" dirty="0"/>
              <a:t>, Alex </a:t>
            </a:r>
            <a:r>
              <a:rPr lang="en-GB" sz="4400" dirty="0" err="1"/>
              <a:t>Komyakov</a:t>
            </a:r>
            <a:r>
              <a:rPr lang="en-GB" sz="4400" dirty="0"/>
              <a:t>, Luisa </a:t>
            </a:r>
            <a:r>
              <a:rPr lang="en-GB" sz="4400" dirty="0" err="1"/>
              <a:t>Sauerbrey</a:t>
            </a:r>
            <a:r>
              <a:rPr lang="en-GB" sz="4400" dirty="0"/>
              <a:t> und Antonio Rehwinkel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FCE9B4AE-5301-41D3-B5FD-86C163E02E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299" y="19015511"/>
            <a:ext cx="13406900" cy="745719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A2E26E4F-4116-4C31-A8FC-1D47F1E5C0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5476" y="9549687"/>
            <a:ext cx="13534015" cy="7620218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A42E982F-31DA-4FC5-AFAD-C9D9746BE476}"/>
              </a:ext>
            </a:extLst>
          </p:cNvPr>
          <p:cNvSpPr txBox="1"/>
          <p:nvPr/>
        </p:nvSpPr>
        <p:spPr>
          <a:xfrm>
            <a:off x="2211499" y="26472709"/>
            <a:ext cx="1038938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err="1">
                <a:cs typeface="Times New Roman" panose="02020603050405020304" pitchFamily="18" charset="0"/>
              </a:rPr>
              <a:t>Erwartetes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Ionen-Chromatografie-Resultat</a:t>
            </a:r>
            <a:r>
              <a:rPr lang="en-GB" sz="4000">
                <a:cs typeface="Times New Roman" panose="02020603050405020304" pitchFamily="18" charset="0"/>
              </a:rPr>
              <a:t> in der </a:t>
            </a:r>
            <a:br>
              <a:rPr lang="en-GB" sz="4000">
                <a:cs typeface="Times New Roman" panose="02020603050405020304" pitchFamily="18" charset="0"/>
              </a:rPr>
            </a:br>
            <a:r>
              <a:rPr lang="en-GB" sz="4000" err="1">
                <a:cs typeface="Times New Roman" panose="02020603050405020304" pitchFamily="18" charset="0"/>
              </a:rPr>
              <a:t>Nähe</a:t>
            </a:r>
            <a:r>
              <a:rPr lang="en-GB" sz="4000">
                <a:cs typeface="Times New Roman" panose="02020603050405020304" pitchFamily="18" charset="0"/>
              </a:rPr>
              <a:t> von </a:t>
            </a:r>
            <a:r>
              <a:rPr lang="en-GB" sz="4000" err="1">
                <a:cs typeface="Times New Roman" panose="02020603050405020304" pitchFamily="18" charset="0"/>
              </a:rPr>
              <a:t>Munitionshalden</a:t>
            </a:r>
            <a:endParaRPr lang="en-GB" sz="4000">
              <a:cs typeface="Times New Roman" panose="02020603050405020304" pitchFamily="18" charset="0"/>
            </a:endParaRPr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48E755E7-C039-4A02-9F26-C3DFA2CD64C4}"/>
              </a:ext>
            </a:extLst>
          </p:cNvPr>
          <p:cNvSpPr txBox="1"/>
          <p:nvPr/>
        </p:nvSpPr>
        <p:spPr>
          <a:xfrm>
            <a:off x="2744182" y="17209430"/>
            <a:ext cx="839422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4000" err="1">
                <a:cs typeface="Times New Roman" panose="02020603050405020304" pitchFamily="18" charset="0"/>
              </a:rPr>
              <a:t>Unsere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Daten</a:t>
            </a:r>
            <a:r>
              <a:rPr lang="en-GB" sz="4000">
                <a:cs typeface="Times New Roman" panose="02020603050405020304" pitchFamily="18" charset="0"/>
              </a:rPr>
              <a:t>. </a:t>
            </a:r>
            <a:r>
              <a:rPr lang="en-GB" sz="4000" err="1">
                <a:cs typeface="Times New Roman" panose="02020603050405020304" pitchFamily="18" charset="0"/>
              </a:rPr>
              <a:t>kein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Ausschlag</a:t>
            </a:r>
            <a:r>
              <a:rPr lang="en-GB" sz="4000">
                <a:cs typeface="Times New Roman" panose="02020603050405020304" pitchFamily="18" charset="0"/>
              </a:rPr>
              <a:t> </a:t>
            </a:r>
            <a:r>
              <a:rPr lang="en-GB" sz="4000" err="1">
                <a:cs typeface="Times New Roman" panose="02020603050405020304" pitchFamily="18" charset="0"/>
              </a:rPr>
              <a:t>für</a:t>
            </a:r>
            <a:r>
              <a:rPr lang="en-GB" sz="4000">
                <a:cs typeface="Times New Roman" panose="02020603050405020304" pitchFamily="18" charset="0"/>
              </a:rPr>
              <a:t> STVs</a:t>
            </a: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67270686-4929-457B-9FFA-3E112A6048E3}"/>
              </a:ext>
            </a:extLst>
          </p:cNvPr>
          <p:cNvSpPr txBox="1"/>
          <p:nvPr/>
        </p:nvSpPr>
        <p:spPr>
          <a:xfrm>
            <a:off x="28541385" y="4672251"/>
            <a:ext cx="13127035" cy="94179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dirty="0" err="1">
                <a:latin typeface="+mj-lt"/>
                <a:cs typeface="Times New Roman" panose="02020603050405020304" pitchFamily="18" charset="0"/>
              </a:rPr>
              <a:t>Ausblick</a:t>
            </a:r>
            <a:endParaRPr lang="en-GB" sz="5400" b="1" dirty="0">
              <a:latin typeface="+mj-lt"/>
              <a:cs typeface="Times New Roman" panose="02020603050405020304" pitchFamily="18" charset="0"/>
            </a:endParaRPr>
          </a:p>
          <a:p>
            <a:endParaRPr lang="en-GB" sz="2400" b="1" dirty="0">
              <a:latin typeface="+mj-lt"/>
              <a:cs typeface="Times New Roman" panose="02020603050405020304" pitchFamily="18" charset="0"/>
            </a:endParaRPr>
          </a:p>
          <a:p>
            <a:pPr algn="just"/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Ergebnisse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zeigen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südöstlichen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Küste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vermutlich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akuter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Handlungsbedarf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besteht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verklappte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Munitionsreste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bergen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müssen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angeschwemmten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Phosphorrückständen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unmittelbarer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rechnen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bedeutet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aber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nicht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deutschen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Ostseeküste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insgesamt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Entwarnung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gegeben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könnte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insbesondere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ehemaliger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aktueller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Marinestützpunkte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starker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Umweltbelastung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durch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rostende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rechnen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Konzept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Bergung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Entsorgung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Altlastung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dringend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geboten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algn="just"/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7" name="Grafik 16" descr="Ein Bild, das Text, draußen, Gras, Himmel enthält.&#10;&#10;Automatisch generierte Beschreibung">
            <a:extLst>
              <a:ext uri="{FF2B5EF4-FFF2-40B4-BE49-F238E27FC236}">
                <a16:creationId xmlns:a16="http://schemas.microsoft.com/office/drawing/2014/main" id="{46FE87F8-1E86-BD4E-88CD-AC713094D3C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6" r="5392"/>
          <a:stretch/>
        </p:blipFill>
        <p:spPr>
          <a:xfrm>
            <a:off x="14829133" y="5206213"/>
            <a:ext cx="12375811" cy="9931393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77303E70-5DB3-EC42-BE37-E0821722A171}"/>
              </a:ext>
            </a:extLst>
          </p:cNvPr>
          <p:cNvSpPr txBox="1"/>
          <p:nvPr/>
        </p:nvSpPr>
        <p:spPr>
          <a:xfrm>
            <a:off x="14897712" y="15230913"/>
            <a:ext cx="1120832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/>
              <a:t>Von </a:t>
            </a:r>
            <a:r>
              <a:rPr lang="de-DE" sz="4000" err="1"/>
              <a:t>re</a:t>
            </a:r>
            <a:r>
              <a:rPr lang="de-DE" sz="4000"/>
              <a:t>. nach li: Antonio Rehwinkel, Luisa </a:t>
            </a:r>
            <a:r>
              <a:rPr lang="de-DE" sz="4000" err="1"/>
              <a:t>Sauerbrey</a:t>
            </a:r>
            <a:r>
              <a:rPr lang="de-DE" sz="4000"/>
              <a:t>, </a:t>
            </a:r>
            <a:br>
              <a:rPr lang="de-DE" sz="4000"/>
            </a:br>
            <a:r>
              <a:rPr lang="de-DE" sz="4000"/>
              <a:t>Martin Eitel, Alexander </a:t>
            </a:r>
            <a:r>
              <a:rPr lang="de-DE" sz="4000" err="1"/>
              <a:t>Komyakov</a:t>
            </a:r>
            <a:r>
              <a:rPr lang="de-DE" sz="4000"/>
              <a:t> und</a:t>
            </a:r>
            <a:br>
              <a:rPr lang="de-DE" sz="4000"/>
            </a:br>
            <a:r>
              <a:rPr lang="de-DE" sz="4000"/>
              <a:t>Marek </a:t>
            </a:r>
            <a:r>
              <a:rPr lang="de-DE" sz="4000" err="1"/>
              <a:t>Czernohous</a:t>
            </a:r>
            <a:r>
              <a:rPr lang="de-DE" sz="4000"/>
              <a:t> (Betreuer)</a:t>
            </a:r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4E92ED66-F05D-574C-86DD-BB9F86508D21}"/>
              </a:ext>
            </a:extLst>
          </p:cNvPr>
          <p:cNvSpPr txBox="1"/>
          <p:nvPr/>
        </p:nvSpPr>
        <p:spPr>
          <a:xfrm>
            <a:off x="28445842" y="26657965"/>
            <a:ext cx="129869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/>
              <a:t> Vorbereitung der Wasserproben für die Ionenchromatografie</a:t>
            </a:r>
          </a:p>
        </p:txBody>
      </p:sp>
    </p:spTree>
    <p:extLst>
      <p:ext uri="{BB962C8B-B14F-4D97-AF65-F5344CB8AC3E}">
        <p14:creationId xmlns:p14="http://schemas.microsoft.com/office/powerpoint/2010/main" val="32695695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531</Words>
  <Application>Microsoft Macintosh PowerPoint</Application>
  <PresentationFormat>Benutzerdefiniert</PresentationFormat>
  <Paragraphs>41</Paragraphs>
  <Slides>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Office</vt:lpstr>
      <vt:lpstr>TNT in der See I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TNT in der See?!</dc:title>
  <dc:creator>Antonio Rehwinkel</dc:creator>
  <cp:lastModifiedBy>Marek Czernohous</cp:lastModifiedBy>
  <cp:revision>13</cp:revision>
  <dcterms:created xsi:type="dcterms:W3CDTF">2021-10-16T18:10:29Z</dcterms:created>
  <dcterms:modified xsi:type="dcterms:W3CDTF">2021-10-17T12:55:48Z</dcterms:modified>
</cp:coreProperties>
</file>

<file path=docProps/thumbnail.jpeg>
</file>